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63" r:id="rId2"/>
    <p:sldId id="300" r:id="rId3"/>
    <p:sldId id="677" r:id="rId4"/>
    <p:sldId id="688" r:id="rId5"/>
    <p:sldId id="681" r:id="rId6"/>
    <p:sldId id="691" r:id="rId7"/>
    <p:sldId id="696" r:id="rId8"/>
    <p:sldId id="692" r:id="rId9"/>
    <p:sldId id="686" r:id="rId10"/>
    <p:sldId id="693" r:id="rId11"/>
    <p:sldId id="687" r:id="rId12"/>
    <p:sldId id="678" r:id="rId13"/>
    <p:sldId id="679" r:id="rId14"/>
    <p:sldId id="674" r:id="rId15"/>
    <p:sldId id="689" r:id="rId16"/>
    <p:sldId id="694" r:id="rId17"/>
    <p:sldId id="697" r:id="rId18"/>
    <p:sldId id="695" r:id="rId19"/>
    <p:sldId id="698" r:id="rId20"/>
    <p:sldId id="699" r:id="rId21"/>
    <p:sldId id="700" r:id="rId22"/>
    <p:sldId id="701" r:id="rId23"/>
    <p:sldId id="702" r:id="rId24"/>
    <p:sldId id="703" r:id="rId25"/>
    <p:sldId id="265" r:id="rId26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F0"/>
    <a:srgbClr val="CCCCFF"/>
    <a:srgbClr val="F0FEF2"/>
    <a:srgbClr val="99CCFF"/>
    <a:srgbClr val="FFFFFF"/>
    <a:srgbClr val="FFFFE1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79238" autoAdjust="0"/>
  </p:normalViewPr>
  <p:slideViewPr>
    <p:cSldViewPr>
      <p:cViewPr>
        <p:scale>
          <a:sx n="75" d="100"/>
          <a:sy n="75" d="100"/>
        </p:scale>
        <p:origin x="-2796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B1802A-8625-4263-BA3F-6D5B1E5D5B4C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702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FAD09B-3E6F-4A6F-BAB9-025C3D517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63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89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E19C-40FC-4D66-A6AA-9D911C2F2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40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E89F-37D2-425C-9EE9-D9EA908A1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03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D496-5268-4ACA-99AC-F0D96D850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99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124B-75C4-4FD0-9134-69CE75C540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41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14BA-C5A9-4375-B3BB-EF8FC1A65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28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E043-E8E9-49B1-B615-7973FA647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04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6E86-C050-4A14-9DBB-736A6085F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47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AB83-8BDF-43C8-826A-111CD5FF2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7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B982-0D77-46C1-9458-796A7B59B4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4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79E9-F737-454C-BE6B-76806EC06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19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8329-5A30-4BE6-B4D1-83193AE0A2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8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DCEE-F72B-417B-93FE-BA7AEFCBAC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19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FB93-B372-4DD4-80DE-6051F4D4F7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2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6B04-6D66-4A6C-B5E4-FBADBC4AC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48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CFF"/>
            </a:gs>
            <a:gs pos="50000">
              <a:srgbClr val="EFEFD4"/>
            </a:gs>
            <a:gs pos="100000">
              <a:srgbClr val="F7F7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2AD758E-D4E8-4A1E-BD02-1EEF5CDB9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  <p:sldLayoutId id="214748479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ECFF"/>
            </a:gs>
            <a:gs pos="50000">
              <a:srgbClr val="EFEFD4"/>
            </a:gs>
            <a:gs pos="100000">
              <a:srgbClr val="F7F7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478338" y="1636713"/>
            <a:ext cx="2460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50825" y="188913"/>
          <a:ext cx="10382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3" imgW="4015981" imgH="4457070" progId="CorelDRAW.Graphic.12">
                  <p:embed/>
                </p:oleObj>
              </mc:Choice>
              <mc:Fallback>
                <p:oleObj name="CorelDRAW" r:id="rId3" imgW="4015981" imgH="445707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10382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47813" y="188913"/>
            <a:ext cx="741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</a:rPr>
              <a:t>Управление Федеральной службы по надзору </a:t>
            </a:r>
          </a:p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</a:rPr>
              <a:t>в сфере защиты прав потребителей и благополучия человека по Республике Башкортостан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755650" y="4868863"/>
            <a:ext cx="76327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66"/>
                </a:solidFill>
              </a:rPr>
              <a:t>К.В. Домашева</a:t>
            </a:r>
          </a:p>
          <a:p>
            <a:pPr eaLnBrk="1" hangingPunct="1"/>
            <a:r>
              <a:rPr lang="ru-RU" altLang="ru-RU" sz="2000" b="1">
                <a:solidFill>
                  <a:schemeClr val="bg2"/>
                </a:solidFill>
              </a:rPr>
              <a:t>главный специалист-эксперт отдела надзора по гигиене детей и подростков Управления Роспотребнадзора по Республике Башкортостан</a:t>
            </a:r>
          </a:p>
          <a:p>
            <a:pPr eaLnBrk="1" hangingPunct="1"/>
            <a:endParaRPr lang="ru-RU" altLang="ru-RU" sz="2000" b="1">
              <a:solidFill>
                <a:schemeClr val="bg2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84213" y="1557338"/>
            <a:ext cx="8137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chemeClr val="folHlink"/>
              </a:buClr>
              <a:buSzPct val="90000"/>
              <a:defRPr/>
            </a:pPr>
            <a:r>
              <a:rPr lang="ru-RU" altLang="ru-RU" sz="3500" b="1" dirty="0"/>
              <a:t>Профилактические мероприятия </a:t>
            </a:r>
            <a:r>
              <a:rPr lang="ru-RU" sz="3600" b="1" dirty="0"/>
              <a:t>в  организациях отдыха детей и их оздоровления </a:t>
            </a:r>
            <a:r>
              <a:rPr lang="ru-RU" altLang="ru-RU" sz="3500" b="1" dirty="0"/>
              <a:t>в условиях сохранения рисков распространения </a:t>
            </a:r>
            <a:r>
              <a:rPr lang="en-US" sz="3500" b="1" dirty="0"/>
              <a:t>COVID-19</a:t>
            </a:r>
            <a:endParaRPr lang="ru-RU" sz="3500" b="1" dirty="0"/>
          </a:p>
          <a:p>
            <a:pPr marL="342900" indent="-342900" algn="ctr" eaLnBrk="1" hangingPunct="1"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altLang="ru-RU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5603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52562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22300" algn="just">
              <a:defRPr/>
            </a:pPr>
            <a:r>
              <a:rPr lang="ru-RU" sz="2000" dirty="0"/>
              <a:t>Персонал пищеблока, медицинский и технический персонал работает в период оздоровительной смены в средствах индивидуальной защиты (маски и перчатки).</a:t>
            </a:r>
          </a:p>
          <a:p>
            <a:pPr indent="622300" algn="just">
              <a:defRPr/>
            </a:pPr>
            <a:r>
              <a:rPr lang="ru-RU" sz="2000" dirty="0"/>
              <a:t>В санузлах для детей и сотрудников обеспечивается постоянное наличие мыла, туалетной бумаги, устанавливаются дозаторы с антисептическим средством для обработки рук.</a:t>
            </a:r>
          </a:p>
          <a:p>
            <a:pPr algn="just">
              <a:defRPr/>
            </a:pPr>
            <a:endParaRPr lang="ru-RU" dirty="0"/>
          </a:p>
          <a:p>
            <a:pPr indent="714375" algn="just">
              <a:defRPr/>
            </a:pPr>
            <a:endParaRPr lang="ru-RU" dirty="0"/>
          </a:p>
        </p:txBody>
      </p:sp>
      <p:pic>
        <p:nvPicPr>
          <p:cNvPr id="25605" name="Picture 2" descr="Красивый доктор молодой женщины в медицинской робе, защитной маск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773238"/>
            <a:ext cx="28051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Гель гидроалкоголь | Скачать бесплатные векторные изображен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932238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6627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557338"/>
            <a:ext cx="4824413" cy="6432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 algn="just">
              <a:defRPr/>
            </a:pPr>
            <a:r>
              <a:rPr lang="ru-RU" sz="1700" dirty="0"/>
              <a:t>Дезинфекция воздушной среды обеспечивается с использованием приборов для обеззараживания воздуха.</a:t>
            </a:r>
          </a:p>
          <a:p>
            <a:pPr indent="714375" algn="just">
              <a:defRPr/>
            </a:pPr>
            <a:r>
              <a:rPr lang="ru-RU" sz="1700" dirty="0"/>
              <a:t>Следует установить дозаторы с антисептическим средством для обработки рук на входе в жилые корпуса, помещения для досуга.</a:t>
            </a:r>
          </a:p>
          <a:p>
            <a:pPr indent="714375" algn="just">
              <a:defRPr/>
            </a:pPr>
            <a:r>
              <a:rPr lang="ru-RU" sz="1700" dirty="0"/>
              <a:t>Воздух во всех помещениях для пребывания детей, включая столовую, рекомендуется обрабатывать с использованием технологий и оборудования, разрешенных  к применению в установленном порядке, на основе использования ультрафиолетового излучения (</a:t>
            </a:r>
            <a:r>
              <a:rPr lang="ru-RU" sz="1700" dirty="0" err="1"/>
              <a:t>рециркуляторов</a:t>
            </a:r>
            <a:r>
              <a:rPr lang="ru-RU" sz="1700" dirty="0"/>
              <a:t>), различных видов фильтров (в том числе электрофильтров) в соответствии с действующими методическими документами, предназначенным для работы в присутствии детей.</a:t>
            </a:r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6629" name="Picture 4" descr="Бактерицидный рециркулятор (купить в Магнитогорске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33861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7651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476375" y="2565400"/>
            <a:ext cx="7127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В соответствии с требованиями п. 8.9.2. </a:t>
            </a:r>
            <a:r>
              <a:rPr lang="ru-RU" dirty="0" err="1"/>
              <a:t>СанПиН</a:t>
            </a:r>
            <a:r>
              <a:rPr lang="ru-RU" dirty="0"/>
              <a:t> 2.1.3.2630-10 «Санитарно-эпидемиологические требования к организациям, осуществляющим медицинскую деятельность», изделия медицинской техники и медицинского назначения, используемые в медицинской и фармацевтической деятельности, должны проходить санитарно-эпидемиологическую и гигиеническую оценку, подтверждающую их соответствие действующему законодательству в области санитарно-эпидемиологического благополучия населения.</a:t>
            </a:r>
          </a:p>
          <a:p>
            <a:pPr indent="714375" algn="just">
              <a:defRPr/>
            </a:pPr>
            <a:endParaRPr lang="ru-RU" dirty="0"/>
          </a:p>
        </p:txBody>
      </p:sp>
      <p:pic>
        <p:nvPicPr>
          <p:cNvPr id="27653" name="Picture 14" descr="текст, документ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74938"/>
            <a:ext cx="9699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3132138" y="1628775"/>
            <a:ext cx="2700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500" b="1"/>
              <a:t>Рециркуляторы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09938"/>
            <a:ext cx="6481762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42576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 rot="15013126">
            <a:off x="649666" y="1637824"/>
            <a:ext cx="576064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629874">
            <a:off x="4098180" y="2573354"/>
            <a:ext cx="1163302" cy="7632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 algn="just">
              <a:defRPr/>
            </a:pPr>
            <a:r>
              <a:rPr lang="ru-RU" sz="2000" dirty="0"/>
              <a:t>Питьевой режим организуется с использованием воды в емкостях промышленного производства, в том числе через установки с дозированным розливом воды (</a:t>
            </a:r>
            <a:r>
              <a:rPr lang="ru-RU" sz="2000" dirty="0" err="1"/>
              <a:t>куллеры</a:t>
            </a:r>
            <a:r>
              <a:rPr lang="ru-RU" sz="2000" dirty="0"/>
              <a:t>, помпы и т.п.), обеспечив достаточное количество одноразовой посуды и проведение обработки </a:t>
            </a:r>
            <a:r>
              <a:rPr lang="ru-RU" sz="2000" dirty="0" err="1"/>
              <a:t>кулеров</a:t>
            </a:r>
            <a:r>
              <a:rPr lang="ru-RU" sz="2000" dirty="0"/>
              <a:t> и дозаторов.</a:t>
            </a:r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9701" name="Picture 6" descr="Стакан Пластик Рюмка 0,085мл 1*100 купить в Арциз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25161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В чем преимущества помпы для бутилированной воды? - Realto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22256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Прием работников в загородные организации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323850" y="1700213"/>
            <a:ext cx="84963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34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/>
              <a:t>Осуществляется одномоментный заезд всех работников лагеря. Укомплектование штатов организаций отдыха и оздоровления осуществляется региональными специалистами, вводится запрет на работу по совместительству (на момент работы в лагере). </a:t>
            </a:r>
            <a:r>
              <a:rPr lang="ru-RU" altLang="ru-RU" sz="2000" b="1"/>
              <a:t>Следует исключить прием на работу лиц старше 65 лет.</a:t>
            </a:r>
          </a:p>
          <a:p>
            <a:pPr algn="just"/>
            <a:r>
              <a:rPr lang="ru-RU" altLang="ru-RU" sz="2000"/>
              <a:t>На период работы смены (21 календарный день) следует исключить возможность выезда работников за пределы лагеря.</a:t>
            </a:r>
          </a:p>
          <a:p>
            <a:pPr algn="just"/>
            <a:r>
              <a:rPr lang="ru-RU" altLang="ru-RU" sz="2000" b="1"/>
              <a:t>Допуск к работе персонала осуществляется по результатам иммунно-ферментного анализа на наличие антител к </a:t>
            </a:r>
            <a:r>
              <a:rPr lang="en-US" altLang="ru-RU" sz="2000" b="1"/>
              <a:t>COVID-19</a:t>
            </a:r>
            <a:r>
              <a:rPr lang="en-US" altLang="ru-RU" sz="2000"/>
              <a:t>, </a:t>
            </a:r>
            <a:r>
              <a:rPr lang="ru-RU" altLang="ru-RU" sz="2000" b="1"/>
              <a:t>проведенного не позднее, чем за 72 часа до начала работы</a:t>
            </a:r>
            <a:r>
              <a:rPr lang="ru-RU" altLang="ru-RU" sz="2000"/>
              <a:t> в оздоровительной организации. Списки и графики обследования персонала рекомендуется составлять совместно с территориальными органами Роспотребнадзора.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Прием работников и детей в организации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323850" y="1700213"/>
            <a:ext cx="84963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34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/>
              <a:t>Осуществляется одномоментный заезд всех детей в лагерь (в один день), а также - одномоментный выезд, с перерывом между сменами не менее 2-х дней (для проведения заключительной дезинфекции всех помещений).</a:t>
            </a:r>
          </a:p>
          <a:p>
            <a:pPr algn="just"/>
            <a:r>
              <a:rPr lang="ru-RU" altLang="ru-RU"/>
              <a:t>Устанавливается запрет на прием детей после дня заезда и на временный выезд детей в течение смены.</a:t>
            </a:r>
          </a:p>
          <a:p>
            <a:pPr algn="just"/>
            <a:r>
              <a:rPr lang="ru-RU" altLang="ru-RU"/>
              <a:t>Рекомендуется организовать отдельный заезд и отдельные смены для детей из учреждений социального обслуживания с круглосуточным проживанием (детские дома, школы-интернаты и т.п.).</a:t>
            </a:r>
          </a:p>
          <a:p>
            <a:pPr algn="just"/>
            <a:r>
              <a:rPr lang="ru-RU" altLang="ru-RU"/>
              <a:t>Наполняемость групп, отрядов должна составлять не более 50% от проектной мощности.</a:t>
            </a:r>
          </a:p>
          <a:p>
            <a:pPr algn="just"/>
            <a:r>
              <a:rPr lang="ru-RU" altLang="ru-RU"/>
              <a:t>Во время заезда проводится обязательная термометрия каждого ребенка и сопровождающих взрослых с использованием бесконтактных термометров с оформлением результатов в журналах.</a:t>
            </a:r>
          </a:p>
          <a:p>
            <a:pPr algn="just"/>
            <a:r>
              <a:rPr lang="ru-RU" altLang="ru-RU"/>
              <a:t>На каждого ребенка при заезде должны быть документы о состоянии здоровья: сведения о прививках, о перенесенных заболеваниях, в том числе инфекционных, справка лечебной сети об отсутствии контакта с инфекционными больными, в т.ч. по </a:t>
            </a:r>
            <a:r>
              <a:rPr lang="en-US" altLang="ru-RU"/>
              <a:t>COVID-19.</a:t>
            </a:r>
            <a:endParaRPr lang="ru-RU" altLang="ru-RU"/>
          </a:p>
          <a:p>
            <a:pPr algn="just"/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2771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Организация работы в организациях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323850" y="1700213"/>
            <a:ext cx="84963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/>
              <a:t>За каждым отрядом закрепляется отдельное помещение. Организовывается размещение детей, позволяющее обеспечить социальную дистанцию 1,5 м.</a:t>
            </a:r>
          </a:p>
          <a:p>
            <a:pPr algn="just"/>
            <a:endParaRPr lang="ru-RU" altLang="ru-RU" sz="2000"/>
          </a:p>
          <a:p>
            <a:pPr algn="just"/>
            <a:endParaRPr lang="ru-RU" altLang="ru-RU" sz="2000"/>
          </a:p>
          <a:p>
            <a:pPr algn="just"/>
            <a:endParaRPr lang="ru-RU" altLang="ru-RU" sz="2000"/>
          </a:p>
          <a:p>
            <a:pPr algn="just"/>
            <a:endParaRPr lang="ru-RU" altLang="ru-RU" sz="2000"/>
          </a:p>
        </p:txBody>
      </p:sp>
      <p:pic>
        <p:nvPicPr>
          <p:cNvPr id="32774" name="Picture 2" descr="Необходимо соблюдать социальное дистанцирование! - Администрац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97200"/>
            <a:ext cx="3073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Прямоугольник 6"/>
          <p:cNvSpPr>
            <a:spLocks noChangeArrowheads="1"/>
          </p:cNvSpPr>
          <p:nvPr/>
        </p:nvSpPr>
        <p:spPr bwMode="auto">
          <a:xfrm>
            <a:off x="323850" y="2565400"/>
            <a:ext cx="53276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/>
              <a:t>Питание детей организовывается по графику. После каждого приема пищи проводится дезинфекция путем погружения в дезинфицирующий раствор столовой и чайной посуды, столовых приборов с последующим мытьем и высушиванием посуды на полках, решетках, стеллажах в вертикальном положении или на «ребре» либо мытьем в посудомоечной машине с соблюдением температурного режима. Необходимо пересмотреть режим работы лагеря, проводить занятия по интересам, кружковую работу отдельно для разных отрядов в целях максимального разобщения детей в помещениях.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3795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Организация работы в организациях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1700213"/>
            <a:ext cx="84963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3900" algn="just">
              <a:defRPr/>
            </a:pPr>
            <a:r>
              <a:rPr lang="ru-RU" sz="2000" dirty="0"/>
              <a:t>С учетом погодных условий организовывается максимальное проведение мероприятий с участием детей на открытом воздухе. Массовые мероприятия, в том числе родительские дни, на период работы оздоровительной организации исключаются.</a:t>
            </a:r>
          </a:p>
          <a:p>
            <a:pPr indent="723900" algn="just">
              <a:defRPr/>
            </a:pPr>
            <a:r>
              <a:rPr lang="ru-RU" sz="2000" dirty="0"/>
              <a:t>Усиливается педагогическая работа по гигиеническому воспитанию. Обеспечивается контроль за соблюдение правил личной гигиены детьми и сотрудниками.</a:t>
            </a:r>
          </a:p>
          <a:p>
            <a:pPr indent="7239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</p:txBody>
      </p:sp>
      <p:pic>
        <p:nvPicPr>
          <p:cNvPr id="33798" name="Picture 2" descr="Detki.co.il - Все о детях в Израиле - 10 игр на улице и как играю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54488"/>
            <a:ext cx="41036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Работа структурных подразделений организаций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1628775"/>
            <a:ext cx="8496300" cy="30622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3400" algn="just">
              <a:defRPr/>
            </a:pPr>
            <a:r>
              <a:rPr lang="ru-RU" sz="1900" dirty="0"/>
              <a:t>Нахождение посторонних лиц на территории лагеря запрещается.</a:t>
            </a:r>
          </a:p>
          <a:p>
            <a:pPr indent="533400" algn="just">
              <a:defRPr/>
            </a:pPr>
            <a:r>
              <a:rPr lang="ru-RU" sz="1900" dirty="0"/>
              <a:t>Для обеспечения заезда на территорию оздоровительной организации служебного (специализированного, коммунального, пассажирского и др.) автотранспорта предусмотреть на входе обязательные дезинфекционные мероприятия или оборудовать для автотранспорта поставщика пищевых продуктов специальную площадку перед въездом в лагерь для передачи товаров, в т.ч. продуктов питания.</a:t>
            </a:r>
          </a:p>
          <a:p>
            <a:pPr indent="7239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</p:txBody>
      </p:sp>
      <p:pic>
        <p:nvPicPr>
          <p:cNvPr id="75778" name="Picture 2" descr="Дезинфекция транспортных средств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475656" y="3833664"/>
            <a:ext cx="6244952" cy="2763688"/>
          </a:xfrm>
          <a:prstGeom prst="rect">
            <a:avLst/>
          </a:prstGeom>
          <a:gradFill flip="none" rotWithShape="0">
            <a:gsLst>
              <a:gs pos="65000">
                <a:srgbClr val="5E9EFF">
                  <a:alpha val="93000"/>
                </a:srgbClr>
              </a:gs>
              <a:gs pos="65000">
                <a:srgbClr val="5E9EFF">
                  <a:alpha val="93000"/>
                </a:srgbClr>
              </a:gs>
              <a:gs pos="65000">
                <a:srgbClr val="5E9EFF">
                  <a:alpha val="93000"/>
                </a:srgbClr>
              </a:gs>
              <a:gs pos="65000">
                <a:srgbClr val="5E9EFF">
                  <a:alpha val="93000"/>
                </a:srgbClr>
              </a:gs>
              <a:gs pos="65000">
                <a:srgbClr val="5E9EFF">
                  <a:alpha val="93000"/>
                </a:srgbClr>
              </a:gs>
              <a:gs pos="39999">
                <a:srgbClr val="85C2FF"/>
              </a:gs>
              <a:gs pos="0">
                <a:srgbClr val="C4D6EB"/>
              </a:gs>
            </a:gsLst>
            <a:lin ang="10800000" scaled="0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76250"/>
            <a:ext cx="8713788" cy="59864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2925" algn="just" eaLnBrk="1" hangingPunct="1">
              <a:defRPr/>
            </a:pPr>
            <a:r>
              <a:rPr lang="ru-RU" sz="2100" b="1" dirty="0" err="1"/>
              <a:t>Коронавирусная</a:t>
            </a:r>
            <a:r>
              <a:rPr lang="ru-RU" sz="2100" b="1" dirty="0"/>
              <a:t> инфекция COVID-19 </a:t>
            </a:r>
            <a:r>
              <a:rPr lang="ru-RU" sz="2100" dirty="0"/>
              <a:t>(</a:t>
            </a:r>
            <a:r>
              <a:rPr lang="ru-RU" sz="2100" dirty="0" err="1"/>
              <a:t>CoronaVirusDisease</a:t>
            </a:r>
            <a:r>
              <a:rPr lang="ru-RU" sz="2100" dirty="0"/>
              <a:t> 2019, ВОЗ, 11.02.2020) – острое респираторное заболевание, вызванное новым </a:t>
            </a:r>
            <a:r>
              <a:rPr lang="ru-RU" sz="2100" dirty="0" err="1"/>
              <a:t>коронавирусом</a:t>
            </a:r>
            <a:r>
              <a:rPr lang="ru-RU" sz="2100" dirty="0"/>
              <a:t> (SARS-CoV-2), ассоциированное с повышенной смертностью среди лиц в возрасте старше 60-ти лет, а также лиц с сопутствующими патологическими состояниями, такими как </a:t>
            </a:r>
            <a:r>
              <a:rPr lang="ru-RU" sz="2100" dirty="0" err="1"/>
              <a:t>сердечно-сосудистые</a:t>
            </a:r>
            <a:r>
              <a:rPr lang="ru-RU" sz="2100" dirty="0"/>
              <a:t> заболевания, хронические респираторные заболевания, диабет и рак. </a:t>
            </a:r>
          </a:p>
          <a:p>
            <a:pPr indent="542925" algn="just">
              <a:defRPr/>
            </a:pPr>
            <a:r>
              <a:rPr lang="ru-RU" sz="2100" dirty="0"/>
              <a:t>В настоящее время доказана </a:t>
            </a:r>
            <a:r>
              <a:rPr lang="ru-RU" sz="2100" b="1" dirty="0"/>
              <a:t>передача вируса SARS-CoV-2 </a:t>
            </a:r>
            <a:r>
              <a:rPr lang="ru-RU" sz="2100" dirty="0"/>
              <a:t>от человека к человеку, </a:t>
            </a:r>
            <a:r>
              <a:rPr lang="ru-RU" sz="2100" b="1" dirty="0"/>
              <a:t>преимущественно воздушно-капельным и контактным путями </a:t>
            </a:r>
            <a:r>
              <a:rPr lang="ru-RU" sz="2100" dirty="0"/>
              <a:t>при близком общении инфицированного с окружающими.</a:t>
            </a:r>
          </a:p>
          <a:p>
            <a:pPr indent="542925" algn="just">
              <a:defRPr/>
            </a:pPr>
            <a:r>
              <a:rPr lang="ru-RU" sz="2100" dirty="0"/>
              <a:t>По имеющимся данным, </a:t>
            </a:r>
            <a:r>
              <a:rPr lang="ru-RU" sz="2100" b="1" dirty="0"/>
              <a:t>вирус может находится </a:t>
            </a:r>
            <a:r>
              <a:rPr lang="ru-RU" sz="2100" dirty="0"/>
              <a:t>на различных предметах </a:t>
            </a:r>
            <a:r>
              <a:rPr lang="ru-RU" sz="2100" b="1" dirty="0"/>
              <a:t>от нескольких часов до нескольких суток</a:t>
            </a:r>
            <a:r>
              <a:rPr lang="ru-RU" sz="2100" dirty="0"/>
              <a:t>. Чувствителен к дезинфицирующим средствам в обычных концентрациях. </a:t>
            </a:r>
          </a:p>
          <a:p>
            <a:pPr indent="542925" algn="just">
              <a:defRPr/>
            </a:pPr>
            <a:r>
              <a:rPr lang="ru-RU" sz="2100" dirty="0"/>
              <a:t>Инкубационный период COVID-19 составляет от 2 до 14 </a:t>
            </a:r>
            <a:r>
              <a:rPr lang="ru-RU" sz="2100" dirty="0" err="1"/>
              <a:t>д</a:t>
            </a:r>
            <a:endParaRPr lang="ru-RU" sz="2100" dirty="0"/>
          </a:p>
          <a:p>
            <a:pPr indent="542925" algn="just">
              <a:defRPr/>
            </a:pPr>
            <a:r>
              <a:rPr lang="ru-RU" sz="2100" dirty="0"/>
              <a:t>ней, наиболее часто – 5-7 дней. </a:t>
            </a:r>
          </a:p>
          <a:p>
            <a:pPr indent="542925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Работа структурных подразделений организаций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1700213"/>
            <a:ext cx="5400675" cy="62785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3400" algn="just">
              <a:defRPr/>
            </a:pPr>
            <a:r>
              <a:rPr lang="ru-RU" dirty="0"/>
              <a:t>В случае приема продуктов и сырья на площадке при въезде в оздоровительную организацию после визуального осмотра (бракераж поступающей продукции) доставка в места их хранения осуществляется работниками организации (при этом возможно использование мобильных перегрузочных устройств лагеря (тачки, переноски и т.п.).</a:t>
            </a:r>
          </a:p>
          <a:p>
            <a:pPr indent="533400" algn="just">
              <a:defRPr/>
            </a:pPr>
            <a:r>
              <a:rPr lang="ru-RU" dirty="0"/>
              <a:t>Документы, подтверждающие их безопасность и качество, накладные, декларации и т.п., предоставляются поставщиком в лагерь в упакованном в водонепроницаемую обложку виде (файлы, папки и т.п.). При передаче документов упаковка обрабатывается получателем продуктов с применением дезинфицирующих средств по вирусному режиму. Каждый документ должен находиться в отдельной упаковке.</a:t>
            </a:r>
          </a:p>
          <a:p>
            <a:pPr indent="533400" algn="just">
              <a:defRPr/>
            </a:pPr>
            <a:endParaRPr lang="ru-RU" dirty="0"/>
          </a:p>
          <a:p>
            <a:pPr indent="7239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</p:txBody>
      </p:sp>
      <p:pic>
        <p:nvPicPr>
          <p:cNvPr id="35846" name="Picture 2" descr="60pcs Wholesale Transparent A4 Document Bag PVC File Folder Offi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 descr="1 шт./компл. Симпатичные матовая Стиль прозрачный A4 A5 файл мешок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391025"/>
            <a:ext cx="22733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6867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Работа структурных подразделений организаций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1700213"/>
            <a:ext cx="44640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3900" algn="just">
              <a:defRPr/>
            </a:pPr>
            <a:r>
              <a:rPr lang="ru-RU" sz="2000" dirty="0"/>
              <a:t>Прием-передача любых документов, в том числе на продукты и сырьё, а также поступление продуктов и сырья, прием и возврат тары осуществляется с использованием каждой стороной средств индивидуальной защиты (маски и перчатки).</a:t>
            </a:r>
          </a:p>
          <a:p>
            <a:pPr indent="723900" algn="just">
              <a:defRPr/>
            </a:pPr>
            <a:r>
              <a:rPr lang="ru-RU" sz="2000" dirty="0"/>
              <a:t>Водитель и (или) экспедитор поставщика кроме маски и перчаток должен быть обеспечен дезинфицирующими салфетками, кожными антисептиками для обработки рук, дезинфицирующими средствами.</a:t>
            </a:r>
          </a:p>
          <a:p>
            <a:pPr indent="5334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</p:txBody>
      </p:sp>
      <p:pic>
        <p:nvPicPr>
          <p:cNvPr id="36870" name="Picture 2" descr="Пассажиры во время полета будут обязаны носить маски и перчат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3416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Чисто и недорого. Как сделать себе антисептик для рук. БелПре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05313"/>
            <a:ext cx="33115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7891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Перевозка детей в организациях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1700213"/>
            <a:ext cx="84963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Перед выездом осуществляется дезинфекция салона автотранспорта с применением дезинфицирующих средств, зарегистрированных в установленном порядке, в инструкциях по применению которых указаны режимы обеззараживания объектов при вирусных инфекциях.</a:t>
            </a:r>
          </a:p>
          <a:p>
            <a:pPr indent="533400" algn="just">
              <a:defRPr/>
            </a:pPr>
            <a:endParaRPr lang="ru-RU" sz="2000" dirty="0"/>
          </a:p>
          <a:p>
            <a:pPr indent="533400" algn="just">
              <a:defRPr/>
            </a:pPr>
            <a:endParaRPr lang="ru-RU" sz="2000" dirty="0"/>
          </a:p>
        </p:txBody>
      </p:sp>
      <p:pic>
        <p:nvPicPr>
          <p:cNvPr id="37894" name="Picture 2" descr="Количество нарушений дезинфекции салонов автобусов и такс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56165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8915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Перевозка детей в организациях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8917" name="Прямоугольник 7"/>
          <p:cNvSpPr>
            <a:spLocks noChangeArrowheads="1"/>
          </p:cNvSpPr>
          <p:nvPr/>
        </p:nvSpPr>
        <p:spPr bwMode="auto">
          <a:xfrm>
            <a:off x="323850" y="1700213"/>
            <a:ext cx="5256213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/>
              <a:t>Проводится предрейсовый осмотр водителей с обязательной термометрией с использованием бесконтактных термометров с оформлением результатов в путевом листе. По результатам осмотра не допускаются к работе водители с проявлениями острых респираторных инфекций (повышенная температура, кашель, насморк).</a:t>
            </a:r>
          </a:p>
          <a:p>
            <a:pPr algn="just"/>
            <a:r>
              <a:rPr lang="ru-RU" altLang="ru-RU"/>
              <a:t>При посадке и в пути следования водитель должен быть в маске, обеспечен запасом одноразовых масок (исходя из продолжительности рабочей смены и смены масок не реже 1 раза в 2 часа) или многоразовых масок (не менее 2-х), а также дезинфицирующими салфетками, кожными антисептиками для обработки рук, дезинфицирующими средствами. </a:t>
            </a:r>
          </a:p>
        </p:txBody>
      </p:sp>
      <p:pic>
        <p:nvPicPr>
          <p:cNvPr id="38918" name="Picture 2" descr="В Дубае начнут штрафовать за вождение автомобиля без маски | isla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3362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8" descr="ea96810-termo-av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4825"/>
            <a:ext cx="25209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bg1"/>
                </a:solidFill>
              </a:rPr>
              <a:t>Перевозка детей в организациях отдыха детей и их оздоровления </a:t>
            </a:r>
            <a:endParaRPr lang="ru-RU" altLang="ru-RU" sz="2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44675"/>
            <a:ext cx="48958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9941" name="Прямоугольник 7"/>
          <p:cNvSpPr>
            <a:spLocks noChangeArrowheads="1"/>
          </p:cNvSpPr>
          <p:nvPr/>
        </p:nvSpPr>
        <p:spPr bwMode="auto">
          <a:xfrm>
            <a:off x="395288" y="1557338"/>
            <a:ext cx="85693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700"/>
              <a:t>Повторное использование одноразовых масок, а также использование увлаженных масок не допускается.</a:t>
            </a:r>
          </a:p>
          <a:p>
            <a:pPr algn="just"/>
            <a:r>
              <a:rPr lang="ru-RU" altLang="ru-RU" sz="1700"/>
              <a:t>Все работники, участвующие в перевозке детей (сопровождающие лица) должны быть в средствах индивидуальной защиты (маски и перчатки).</a:t>
            </a:r>
          </a:p>
          <a:p>
            <a:pPr algn="just"/>
            <a:r>
              <a:rPr lang="ru-RU" altLang="ru-RU" sz="1700"/>
              <a:t>После высадки детей водителем проводится проветривание и влажная уборка салона, профилактическая дезинфекция путем протирания дезинфицирующими салфетками (или растворами дезинфицирующих средств) ручек дверей, поручней, подлокотников кресел (пряжек ремней безопасности, персональных панелей управления (освещением, вентиляцией, вызова сопровождающих лиц и др.), пластмассовых (металлических, кожаных и т.п.) частей спинок сидений, индивидуальных видеомониторов и т.д.). Обеззараживанию подлежат все поверхности салона транспортного средства.</a:t>
            </a:r>
          </a:p>
          <a:p>
            <a:pPr algn="just"/>
            <a:endParaRPr lang="ru-RU" altLang="ru-RU"/>
          </a:p>
          <a:p>
            <a:pPr algn="just"/>
            <a:endParaRPr lang="ru-RU" altLang="ru-RU"/>
          </a:p>
        </p:txBody>
      </p:sp>
      <p:pic>
        <p:nvPicPr>
          <p:cNvPr id="39942" name="Picture 2" descr="В Апатитах пассажиры автобусов должны быть в масках и перчат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862513"/>
            <a:ext cx="33464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4787900" y="2781300"/>
            <a:ext cx="3313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tx2"/>
                </a:solidFill>
              </a:rPr>
              <a:t>Благодарю </a:t>
            </a:r>
            <a:br>
              <a:rPr lang="ru-RU" altLang="ru-RU" sz="4000" b="1">
                <a:solidFill>
                  <a:schemeClr val="tx2"/>
                </a:solidFill>
              </a:rPr>
            </a:br>
            <a:r>
              <a:rPr lang="ru-RU" altLang="ru-RU" sz="4000" b="1">
                <a:solidFill>
                  <a:schemeClr val="tx2"/>
                </a:solidFill>
              </a:rPr>
              <a:t>за внимание!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57250" y="111125"/>
            <a:ext cx="8034338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1994" tIns="35996" rIns="71994" bIns="35996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УПРАВЛЕНИЕ ФЕДЕРАЛЬНОЙ СЛУЖБЫ ПО НАДЗОРУ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В СФЕРЕ ЗАЩИТЫ ПРАВ ПОТРЕБИТЕЛЕЙ И БЛАГОПОЛУЧИЯ ЧЕЛОВЕКА ПО РЕСПУБЛИКЕ БАШКОРТОСТАН</a:t>
            </a:r>
          </a:p>
        </p:txBody>
      </p:sp>
      <p:pic>
        <p:nvPicPr>
          <p:cNvPr id="40964" name="Picture 7" descr="DSCN882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0005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116013" y="1916113"/>
            <a:ext cx="73453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sz="2500"/>
              <a:t> МР 3.1.0170-20 с изменениями №1 «Эпидемиология и профилактика COVID-19»</a:t>
            </a:r>
          </a:p>
          <a:p>
            <a:pPr algn="just">
              <a:buFontTx/>
              <a:buChar char="-"/>
            </a:pPr>
            <a:endParaRPr lang="ru-RU" altLang="ru-RU" sz="2500"/>
          </a:p>
          <a:p>
            <a:pPr algn="just">
              <a:buFontTx/>
              <a:buChar char="-"/>
            </a:pPr>
            <a:r>
              <a:rPr lang="ru-RU" altLang="ru-RU" sz="2500"/>
              <a:t> МР 3.1/2.4.0185-20 «Рекомендации по организации работы организациях отдыха детей и их оздоровления в условиях сохранения рисков распространения COVID-19»</a:t>
            </a:r>
            <a:r>
              <a:rPr lang="ru-RU" altLang="ru-RU" sz="1900"/>
              <a:t> </a:t>
            </a:r>
          </a:p>
          <a:p>
            <a:pPr algn="just"/>
            <a:endParaRPr lang="ru-RU" altLang="ru-RU" sz="1900"/>
          </a:p>
          <a:p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pic>
        <p:nvPicPr>
          <p:cNvPr id="18435" name="Picture 2" descr="Стоп коронавирус! Информационная сводка Оперативного штаба кра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08525"/>
            <a:ext cx="19446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 descr="текст, документ, обозначил, символ бесплатно значок из Hawc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437" name="AutoShape 6" descr="текст, документ, обозначил, символ бесплатно значок из Hawc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438" name="AutoShape 8" descr="текст, документ, обозначил, символ бесплатно значок из Hawc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439" name="AutoShape 10" descr="текст, документ, обозначил, символ бесплатно значок из Hawc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440" name="AutoShape 12" descr="текст, документ, обозначил, символ бесплатно значок из Hawc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441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100" b="1">
                <a:solidFill>
                  <a:schemeClr val="bg1"/>
                </a:solidFill>
              </a:rPr>
              <a:t>Методические рекомендации Федеральной службы по надзору в сфере защиты прав потребителей и благополучия человека </a:t>
            </a:r>
            <a:r>
              <a:rPr lang="ru-RU" altLang="ru-RU" sz="2000" b="1"/>
              <a:t> </a:t>
            </a:r>
          </a:p>
        </p:txBody>
      </p:sp>
      <p:pic>
        <p:nvPicPr>
          <p:cNvPr id="18442" name="Picture 14" descr="текст, документ зна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4" descr="текст, документ зна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628775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23850" y="1557338"/>
            <a:ext cx="84963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14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/>
              <a:t>Противоэпидемические мероприятия представляют собой комплекс мер, направленных на предотвращение завоза и распространения инфекции. </a:t>
            </a:r>
          </a:p>
          <a:p>
            <a:pPr algn="just"/>
            <a:r>
              <a:rPr lang="ru-RU" altLang="ru-RU"/>
              <a:t>Одним из важнейших мероприятий по снижению рисков распространения COVID-19 является дезинфекция.  </a:t>
            </a:r>
          </a:p>
          <a:p>
            <a:pPr algn="just"/>
            <a:r>
              <a:rPr lang="ru-RU" altLang="ru-RU"/>
              <a:t>Перед началом работы организаций отдыха детей и их оздоровления система вентиляции должна быть очищена, проведена проверка эффективности ее работы.</a:t>
            </a:r>
          </a:p>
          <a:p>
            <a:pPr algn="just"/>
            <a:r>
              <a:rPr lang="ru-RU" altLang="ru-RU"/>
              <a:t>Перед началом заезда, после выезда детей, перед каждой сменой необходимо провести генеральную уборку помещений с применением дезинфицирующих средств.  </a:t>
            </a:r>
          </a:p>
        </p:txBody>
      </p:sp>
      <p:sp>
        <p:nvSpPr>
          <p:cNvPr id="19461" name="AutoShape 10" descr="Дезинфекция помещений, дезинфекция территорий под ключ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9468" name="Picture 12" descr="Дезинфекция помещений, дезинфекция территорий под ключ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670425"/>
            <a:ext cx="6119812" cy="21431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52562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defRPr/>
            </a:pPr>
            <a:r>
              <a:rPr lang="ru-RU" dirty="0"/>
              <a:t>Для проведения дезинфекции применяют дезинфицирующие средства из различных химических групп, зарегистрированные в установленном порядке, в инструкциях по применению которых есть режимы для обеззараживания объектов при вирусных инфекциях.</a:t>
            </a:r>
          </a:p>
          <a:p>
            <a:pPr>
              <a:defRPr/>
            </a:pPr>
            <a:r>
              <a:rPr lang="ru-RU" dirty="0"/>
              <a:t>	При входе во все помещения (здания), в том числе перед входом в столовую устанавливаются дозаторы с антисептическим средством для обработки рук.</a:t>
            </a:r>
          </a:p>
          <a:p>
            <a:pPr indent="714375" algn="just">
              <a:defRPr/>
            </a:pPr>
            <a:endParaRPr lang="ru-RU" dirty="0"/>
          </a:p>
        </p:txBody>
      </p:sp>
      <p:pic>
        <p:nvPicPr>
          <p:cNvPr id="20485" name="Picture 8" descr="Клининг дома: кому доверить? | Профессиональная уборка в до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4508500"/>
            <a:ext cx="34861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Средство дезинфицирующее &quot;Ника-хлор&quot; Таблетки 300 шт, цена 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Гель гидроалкоголь | Скачать бесплатные векторные изображени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97425"/>
            <a:ext cx="18716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773238"/>
            <a:ext cx="4319588" cy="6770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Ежедневно проводится «утренний фильтр» с обязательной термометрией с использованием бесконтактных термометров среди детей и сотрудников с целью своевременного выявления и изоляции детей и взрослых с признаками респираторных заболеваний и повышенной температурой.</a:t>
            </a:r>
          </a:p>
          <a:p>
            <a:pPr algn="just">
              <a:defRPr/>
            </a:pPr>
            <a:r>
              <a:rPr lang="ru-RU" dirty="0"/>
              <a:t>В случае выявления детей с признаками респираторных заболеваний и повышенной температурой обеспечивается их незамедлительная изоляция до приезда законных представителей (родителей, опекунов) или приезда бригады «скорой помощи».</a:t>
            </a:r>
          </a:p>
          <a:p>
            <a:pPr algn="just">
              <a:defRPr/>
            </a:pPr>
            <a:endParaRPr lang="ru-RU" sz="2000" dirty="0"/>
          </a:p>
          <a:p>
            <a:pPr indent="714375" algn="just">
              <a:defRPr/>
            </a:pPr>
            <a:endParaRPr lang="ru-RU" dirty="0"/>
          </a:p>
          <a:p>
            <a:pPr indent="714375" algn="just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1509" name="Picture 5" descr="Бесконтактный инфракрасный термометр TF-600: продажа, цена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60667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На въездах в Украину начали проверять температуру пассажиров из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0863"/>
            <a:ext cx="37211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773238"/>
            <a:ext cx="4319588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indent="714375" algn="just">
              <a:defRPr/>
            </a:pPr>
            <a:endParaRPr lang="ru-RU" dirty="0"/>
          </a:p>
          <a:p>
            <a:pPr indent="714375" algn="just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2533" name="Picture 5" descr="Бесконтактный инфракрасный термометр TF-600: продажа, цена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60667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На въездах в Украину начали проверять температуру пассажиров из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0863"/>
            <a:ext cx="37211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323850" y="1700213"/>
            <a:ext cx="5094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2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/>
              <a:t>В  целях максимального разобщения детей в период проведения утреннего фильтра необходимо исключить их скопление (целесообразно обеспечить бесконтактными термометрами каждый отряд). Дистанционное измерение температуры тела детей и персонала проводится не менее 2 раз в день (утро-вечер).</a:t>
            </a: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250825" y="443706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/>
              <a:t>На весь период оздоровительной смены в лагере обязательное круглосуточное нахождение не менее 2-х медицинских работников (врача и медицинской сестры).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773238"/>
            <a:ext cx="4319588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375" algn="just">
              <a:defRPr/>
            </a:pPr>
            <a:r>
              <a:rPr lang="ru-RU" dirty="0"/>
              <a:t>Оздоровительной организацией проводится ежедневная уборка помещений с применением дезинфицирующих средств эффективных в отношении вирусов (текущая дезинфекция) силами технического персонала организации в специальной одежде и средствах индивидуальной защиты (маски и перчатки). Обеспечивается в отсутствие детей сквозное проветривание помещений.</a:t>
            </a:r>
          </a:p>
          <a:p>
            <a:pPr indent="714375" algn="just">
              <a:defRPr/>
            </a:pPr>
            <a:endParaRPr lang="ru-RU" dirty="0"/>
          </a:p>
          <a:p>
            <a:pPr indent="714375" algn="just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 indent="714375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700213"/>
            <a:ext cx="28194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00213"/>
            <a:ext cx="8713788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400" dirty="0"/>
          </a:p>
          <a:p>
            <a:pPr algn="just" eaLnBrk="1" hangingPunct="1">
              <a:defRPr/>
            </a:pPr>
            <a:endParaRPr lang="ru-RU" dirty="0"/>
          </a:p>
          <a:p>
            <a:pPr marL="271463" indent="-271463" algn="just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65485" algn="l"/>
                <a:tab pos="270272" algn="l"/>
                <a:tab pos="335756" algn="l"/>
                <a:tab pos="466725" algn="l"/>
              </a:tabLst>
              <a:defRPr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179388" y="476250"/>
            <a:ext cx="8785225" cy="9556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Противоэпидемические мероприятия в отношении COVID-19 </a:t>
            </a:r>
            <a:endParaRPr lang="ru-RU" alt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52562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4375" algn="just">
              <a:defRPr/>
            </a:pPr>
            <a:r>
              <a:rPr lang="ru-RU" dirty="0"/>
              <a:t>Профилактические мероприятия проводятся на системной основе в рамках проведения мероприятий по недопущению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и включают меры личной гигиены, использование масок для защиты органов дыхания, частое мытье рук с мылом или обработку их кожными антисептиками, дезинфекцию столовой и кухонной посуды, проветривание и обеззараживание воздуха, проведение влажной уборки помещений с использованием дезинфицирующих средств.</a:t>
            </a:r>
          </a:p>
          <a:p>
            <a:pPr algn="just">
              <a:defRPr/>
            </a:pPr>
            <a:r>
              <a:rPr lang="ru-RU" dirty="0"/>
              <a:t>	Все работники, участвующие в приеме детей, должны быть в средствах индивидуальной защиты (маски и перчатки).</a:t>
            </a:r>
          </a:p>
          <a:p>
            <a:pPr indent="714375" algn="just">
              <a:defRPr/>
            </a:pPr>
            <a:endParaRPr lang="ru-RU" dirty="0"/>
          </a:p>
        </p:txBody>
      </p:sp>
      <p:pic>
        <p:nvPicPr>
          <p:cNvPr id="24581" name="Picture 2" descr="Красивый доктор молодой женщины в медицинской робе, защитной маск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773238"/>
            <a:ext cx="28051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Гель гидроалкоголь | Скачать бесплатные векторные изображен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932238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7034</TotalTime>
  <Words>1777</Words>
  <Application>Microsoft Office PowerPoint</Application>
  <PresentationFormat>Экран (4:3)</PresentationFormat>
  <Paragraphs>159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Wingdings</vt:lpstr>
      <vt:lpstr>Calibri</vt:lpstr>
      <vt:lpstr>Слои</vt:lpstr>
      <vt:lpstr>CorelDRAW 12.0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оценка рабочих мест в Республике Башкортостан в 2005-2009 годах</dc:title>
  <dc:creator>trud_4</dc:creator>
  <cp:lastModifiedBy>Надыргулова Гульнур Халимовна</cp:lastModifiedBy>
  <cp:revision>859</cp:revision>
  <dcterms:created xsi:type="dcterms:W3CDTF">2010-09-15T04:28:52Z</dcterms:created>
  <dcterms:modified xsi:type="dcterms:W3CDTF">2020-06-04T09:17:00Z</dcterms:modified>
</cp:coreProperties>
</file>